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9" r:id="rId7"/>
    <p:sldId id="276" r:id="rId8"/>
    <p:sldId id="260" r:id="rId9"/>
    <p:sldId id="270" r:id="rId10"/>
    <p:sldId id="275" r:id="rId11"/>
    <p:sldId id="274" r:id="rId12"/>
    <p:sldId id="272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Thompson" initials="LT" lastIdx="1" clrIdx="0">
    <p:extLst>
      <p:ext uri="{19B8F6BF-5375-455C-9EA6-DF929625EA0E}">
        <p15:presenceInfo xmlns:p15="http://schemas.microsoft.com/office/powerpoint/2012/main" userId="0ea0a0ca90765e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F00"/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291" autoAdjust="0"/>
  </p:normalViewPr>
  <p:slideViewPr>
    <p:cSldViewPr snapToGrid="0" showGuides="1">
      <p:cViewPr varScale="1">
        <p:scale>
          <a:sx n="72" d="100"/>
          <a:sy n="72" d="100"/>
        </p:scale>
        <p:origin x="660" y="54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4/2/2021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4/2/2021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7696879@N04/26695980107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reativecommons.org/licenses/by-nc/3.0/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7696879@N04/26695980107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reativecommons.org/licenses/by-nc/3.0/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stuartwildlife/3308359266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reativecommons.org/licenses/by-nc-nd/3.0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grass, nature, outdoor&#10;&#10;Description automatically generated">
            <a:extLst>
              <a:ext uri="{FF2B5EF4-FFF2-40B4-BE49-F238E27FC236}">
                <a16:creationId xmlns:a16="http://schemas.microsoft.com/office/drawing/2014/main" id="{627AD468-1652-48C3-8D80-D11274B235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9540" y="120797"/>
            <a:ext cx="11932920" cy="5701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F6E40-B165-4634-A8D4-2D24D6932F09}"/>
              </a:ext>
            </a:extLst>
          </p:cNvPr>
          <p:cNvSpPr txBox="1"/>
          <p:nvPr userDrawn="1"/>
        </p:nvSpPr>
        <p:spPr>
          <a:xfrm>
            <a:off x="9114416" y="6642556"/>
            <a:ext cx="3077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  <a:hlinkClick r:id="rId3" tooltip="https://www.flickr.com/photos/147696879@N04/266959801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chemeClr val="tx1"/>
                </a:solidFill>
              </a:rPr>
              <a:t> by Unknown Author is licensed under </a:t>
            </a:r>
            <a:r>
              <a:rPr lang="en-US" sz="800" dirty="0">
                <a:solidFill>
                  <a:schemeClr val="tx1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35235"/>
            <a:ext cx="11932920" cy="5686699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nature, outdoor, grass&#10;&#10;Description automatically generated">
            <a:extLst>
              <a:ext uri="{FF2B5EF4-FFF2-40B4-BE49-F238E27FC236}">
                <a16:creationId xmlns:a16="http://schemas.microsoft.com/office/drawing/2014/main" id="{912F242C-275D-4B83-8E65-EA60334D9F4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6458" y="128016"/>
            <a:ext cx="11932920" cy="66019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6458" y="112226"/>
            <a:ext cx="11932920" cy="661775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DAC31-92B8-48C3-AB1E-3FCA578D972C}"/>
              </a:ext>
            </a:extLst>
          </p:cNvPr>
          <p:cNvSpPr txBox="1"/>
          <p:nvPr userDrawn="1"/>
        </p:nvSpPr>
        <p:spPr>
          <a:xfrm>
            <a:off x="9283990" y="6671391"/>
            <a:ext cx="3019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hlinkClick r:id="rId3" tooltip="https://www.flickr.com/photos/147696879@N04/266959801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chemeClr val="tx1"/>
                </a:solidFill>
              </a:rPr>
              <a:t> by Unknown Author is licensed under </a:t>
            </a:r>
            <a:r>
              <a:rPr lang="en-US" sz="800" dirty="0">
                <a:solidFill>
                  <a:schemeClr val="tx1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round, sky, outdoor, nature&#10;&#10;Description automatically generated">
            <a:extLst>
              <a:ext uri="{FF2B5EF4-FFF2-40B4-BE49-F238E27FC236}">
                <a16:creationId xmlns:a16="http://schemas.microsoft.com/office/drawing/2014/main" id="{A08E2436-EECD-4C6B-84DE-FB5AA627F09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539" y="128016"/>
            <a:ext cx="11932920" cy="66019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FFF0047-AF9F-4436-8F49-614BC7EABFC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9540" y="134257"/>
            <a:ext cx="11932920" cy="6601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EB0711-A3B2-435D-9399-75F767344C7C}"/>
              </a:ext>
            </a:extLst>
          </p:cNvPr>
          <p:cNvSpPr txBox="1"/>
          <p:nvPr userDrawn="1"/>
        </p:nvSpPr>
        <p:spPr>
          <a:xfrm>
            <a:off x="9135291" y="6692827"/>
            <a:ext cx="3175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hlinkClick r:id="rId3" tooltip="http://flickr.com/photos/stuartwildlife/330835926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chemeClr val="tx1"/>
                </a:solidFill>
              </a:rPr>
              <a:t> by Unknown Author is licensed under </a:t>
            </a:r>
            <a:r>
              <a:rPr lang="en-US" sz="800" dirty="0">
                <a:solidFill>
                  <a:schemeClr val="tx1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6953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04790"/>
            <a:ext cx="10515600" cy="66046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209357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029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16023" y="128016"/>
            <a:ext cx="64465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457" y="647060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0457" y="1676801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0457" y="1540370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0457" y="2592562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72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14955"/>
            <a:ext cx="11932920" cy="271968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084" y="552828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84" y="1618488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11" y="1408582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59044" y="552828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EB2BA4C9-FF75-475E-A266-ACA7C7AF338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8" y="127517"/>
            <a:ext cx="11932920" cy="66019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5982" y="127517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96" r:id="rId4"/>
    <p:sldLayoutId id="2147483679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87" r:id="rId18"/>
    <p:sldLayoutId id="2147483695" r:id="rId19"/>
    <p:sldLayoutId id="2147483688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1" y="762956"/>
            <a:ext cx="11509611" cy="1798446"/>
          </a:xfrm>
        </p:spPr>
        <p:txBody>
          <a:bodyPr/>
          <a:lstStyle/>
          <a:p>
            <a:r>
              <a:rPr lang="en-US" sz="5200" dirty="0"/>
              <a:t>The Influence of Conservation Structures on Rangeland Vegetation Patterns</a:t>
            </a:r>
            <a:endParaRPr lang="ru-RU" sz="5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1582" y="2661994"/>
            <a:ext cx="7708827" cy="1634605"/>
          </a:xfrm>
        </p:spPr>
        <p:txBody>
          <a:bodyPr/>
          <a:lstStyle/>
          <a:p>
            <a:r>
              <a:rPr lang="en-US" sz="2000" dirty="0"/>
              <a:t>Lauren Thompson</a:t>
            </a:r>
          </a:p>
          <a:p>
            <a:r>
              <a:rPr lang="en-US" sz="2000" dirty="0"/>
              <a:t>Mentor: Dr. Mary Nichols, SWRC, USDA ARS</a:t>
            </a:r>
          </a:p>
          <a:p>
            <a:r>
              <a:rPr lang="en-US" sz="2000" dirty="0"/>
              <a:t>Virtual Symposium</a:t>
            </a:r>
          </a:p>
          <a:p>
            <a:r>
              <a:rPr lang="en-US" sz="2000" dirty="0"/>
              <a:t>4/17/2021</a:t>
            </a:r>
            <a:br>
              <a:rPr lang="en-US" sz="2000" dirty="0"/>
            </a:br>
            <a:endParaRPr lang="ru-RU" sz="2000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C9E7710-8D78-4122-9B79-FFBD9249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875" y="5878032"/>
            <a:ext cx="801036" cy="740308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B2108F24-2264-4638-A00B-5BFC8E872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85" y="5878032"/>
            <a:ext cx="895534" cy="740308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C91D67B3-A67A-47D7-BC8C-757A95E3E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11" y="5425988"/>
            <a:ext cx="1908378" cy="1644395"/>
          </a:xfrm>
          <a:prstGeom prst="rect">
            <a:avLst/>
          </a:prstGeom>
        </p:spPr>
      </p:pic>
      <p:pic>
        <p:nvPicPr>
          <p:cNvPr id="32" name="Picture 3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9641CAC-1F29-4D9C-92EF-1382CBD8C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479" y="5788617"/>
            <a:ext cx="801036" cy="10693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C41B148-272D-4BF5-A468-261AB462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72" y="5750410"/>
            <a:ext cx="2569269" cy="9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6369"/>
            <a:ext cx="5529473" cy="1819369"/>
          </a:xfrm>
        </p:spPr>
        <p:txBody>
          <a:bodyPr>
            <a:noAutofit/>
          </a:bodyPr>
          <a:lstStyle/>
          <a:p>
            <a:r>
              <a:rPr lang="en-US" dirty="0"/>
              <a:t>Regional Shifts from Grass to Shrubs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54AC28-9C3E-4734-B2BB-5EC5F60F55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157802"/>
            <a:ext cx="5288963" cy="2292627"/>
          </a:xfrm>
        </p:spPr>
        <p:txBody>
          <a:bodyPr>
            <a:noAutofit/>
          </a:bodyPr>
          <a:lstStyle/>
          <a:p>
            <a:r>
              <a:rPr lang="en-US" sz="1800" dirty="0"/>
              <a:t>Runoff and sediment movement across many rangelands is also altered by earthen berms that are built to capture runoff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We hypothesize that the berms cause differences in upslope and downslope patterns in vegetation and bare soil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92004-FF5A-486F-BD35-52AACB74C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Picture 13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848057ED-FFA4-439D-9A8C-4CD3E60AB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32226" y="950456"/>
            <a:ext cx="6599579" cy="496371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6A3E16-551A-4899-B41B-57545AD459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228221"/>
            <a:ext cx="5285914" cy="85709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In Arizona, these shifts have been exacerbated by both short-term cycles of flood and drought and longer-term climate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2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001909"/>
            <a:ext cx="5285914" cy="857098"/>
          </a:xfrm>
        </p:spPr>
        <p:txBody>
          <a:bodyPr>
            <a:noAutofit/>
          </a:bodyPr>
          <a:lstStyle/>
          <a:p>
            <a:r>
              <a:rPr lang="en-US" dirty="0"/>
              <a:t>The Altar Valley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A8D28-D968-408D-AA5E-1B16F071D7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Located to the southwest of Tucson, adjacent to the Baboquivari Mountains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54AC28-9C3E-4734-B2BB-5EC5F60F55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993133"/>
            <a:ext cx="5288963" cy="349047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The Altar Valley spans approximately 45 miles north to south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Due to limited water sources, the Altar Valley was sparsely inhabited until the late 1800s when wells began to be built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Cattle ranching became the dominant land use in the Altar Valley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Cattle ranchers used conservation structures, such as earthen berms, to capture runoff to promote vegetation growth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92004-FF5A-486F-BD35-52AACB74C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F294752C-973F-4CE6-80DE-640F3F80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947" y="0"/>
            <a:ext cx="5354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2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3AF5-1743-4341-AA02-0A897754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37FDA6-5755-433D-B917-0E6BBFF0C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BBE71-A0D0-49D4-96F1-FB6176D86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840648"/>
            <a:ext cx="5285914" cy="85709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To quantify the long-term effects of conservation structures on vegetation patterns in the Altar Valley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68705-D256-40BF-9081-93C9D31BE9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2865936"/>
            <a:ext cx="5288963" cy="2588637"/>
          </a:xfrm>
        </p:spPr>
        <p:txBody>
          <a:bodyPr/>
          <a:lstStyle/>
          <a:p>
            <a:r>
              <a:rPr lang="en-US" sz="1800" dirty="0"/>
              <a:t>The earthen berm shown was constructed to capture runoff on the upslope side of the structure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There are visible differences in vegetation on the upslope versus the downslope sides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This berm has been flanked, and runoff is now routed around the berm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C9874-F86B-4470-8740-3AED4A1E3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28016"/>
            <a:ext cx="5409105" cy="660196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9F131D-1AD8-406A-BD61-56C8520D56B7}"/>
              </a:ext>
            </a:extLst>
          </p:cNvPr>
          <p:cNvCxnSpPr/>
          <p:nvPr/>
        </p:nvCxnSpPr>
        <p:spPr>
          <a:xfrm flipH="1">
            <a:off x="2332383" y="848139"/>
            <a:ext cx="1097280" cy="5270345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070C4C7-A499-487F-A1EA-1B3A00587B2C}"/>
              </a:ext>
            </a:extLst>
          </p:cNvPr>
          <p:cNvSpPr/>
          <p:nvPr/>
        </p:nvSpPr>
        <p:spPr>
          <a:xfrm>
            <a:off x="666333" y="2710651"/>
            <a:ext cx="1908313" cy="1859123"/>
          </a:xfrm>
          <a:prstGeom prst="ellipse">
            <a:avLst/>
          </a:prstGeom>
          <a:solidFill>
            <a:srgbClr val="CBFF00">
              <a:alpha val="10000"/>
            </a:srgbClr>
          </a:solidFill>
          <a:ln w="22225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C59C57-119F-4C08-8287-751228F381A0}"/>
              </a:ext>
            </a:extLst>
          </p:cNvPr>
          <p:cNvSpPr/>
          <p:nvPr/>
        </p:nvSpPr>
        <p:spPr>
          <a:xfrm>
            <a:off x="2646021" y="4624486"/>
            <a:ext cx="1908313" cy="1859123"/>
          </a:xfrm>
          <a:prstGeom prst="ellipse">
            <a:avLst/>
          </a:prstGeom>
          <a:solidFill>
            <a:srgbClr val="CBFF00">
              <a:alpha val="10000"/>
            </a:srgbClr>
          </a:solidFill>
          <a:ln w="22225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AA892-811C-439D-88AE-480922EFF347}"/>
              </a:ext>
            </a:extLst>
          </p:cNvPr>
          <p:cNvSpPr txBox="1"/>
          <p:nvPr/>
        </p:nvSpPr>
        <p:spPr>
          <a:xfrm>
            <a:off x="1041988" y="3317046"/>
            <a:ext cx="121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Grass and Shrubs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5A7F1-9121-4DEB-934A-11F79C13FE69}"/>
              </a:ext>
            </a:extLst>
          </p:cNvPr>
          <p:cNvSpPr txBox="1"/>
          <p:nvPr/>
        </p:nvSpPr>
        <p:spPr>
          <a:xfrm>
            <a:off x="3006299" y="5230881"/>
            <a:ext cx="131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Grass and Bare Soil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5F026C-6AAE-48E3-8EA1-BE953D0BA0B2}"/>
              </a:ext>
            </a:extLst>
          </p:cNvPr>
          <p:cNvCxnSpPr>
            <a:cxnSpLocks/>
          </p:cNvCxnSpPr>
          <p:nvPr/>
        </p:nvCxnSpPr>
        <p:spPr>
          <a:xfrm flipH="1" flipV="1">
            <a:off x="3161523" y="2712311"/>
            <a:ext cx="1614585" cy="28187"/>
          </a:xfrm>
          <a:prstGeom prst="straightConnector1">
            <a:avLst/>
          </a:prstGeom>
          <a:ln w="57150">
            <a:solidFill>
              <a:schemeClr val="bg2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4768C2-ABEF-4D04-8423-33FEF524AD3A}"/>
              </a:ext>
            </a:extLst>
          </p:cNvPr>
          <p:cNvCxnSpPr>
            <a:cxnSpLocks/>
          </p:cNvCxnSpPr>
          <p:nvPr/>
        </p:nvCxnSpPr>
        <p:spPr>
          <a:xfrm>
            <a:off x="752648" y="2105350"/>
            <a:ext cx="2097678" cy="0"/>
          </a:xfrm>
          <a:prstGeom prst="straightConnector1">
            <a:avLst/>
          </a:prstGeom>
          <a:ln w="50800">
            <a:solidFill>
              <a:schemeClr val="bg1"/>
            </a:solidFill>
            <a:prstDash val="sysDash"/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9428BA-12C4-42AE-81D3-BB1ACEFCA356}"/>
              </a:ext>
            </a:extLst>
          </p:cNvPr>
          <p:cNvSpPr/>
          <p:nvPr/>
        </p:nvSpPr>
        <p:spPr>
          <a:xfrm>
            <a:off x="3172570" y="739516"/>
            <a:ext cx="1176793" cy="690182"/>
          </a:xfrm>
          <a:custGeom>
            <a:avLst/>
            <a:gdLst>
              <a:gd name="connsiteX0" fmla="*/ 0 w 1144987"/>
              <a:gd name="connsiteY0" fmla="*/ 644055 h 644055"/>
              <a:gd name="connsiteX1" fmla="*/ 15902 w 1144987"/>
              <a:gd name="connsiteY1" fmla="*/ 453224 h 644055"/>
              <a:gd name="connsiteX2" fmla="*/ 23854 w 1144987"/>
              <a:gd name="connsiteY2" fmla="*/ 373711 h 644055"/>
              <a:gd name="connsiteX3" fmla="*/ 39756 w 1144987"/>
              <a:gd name="connsiteY3" fmla="*/ 174929 h 644055"/>
              <a:gd name="connsiteX4" fmla="*/ 47707 w 1144987"/>
              <a:gd name="connsiteY4" fmla="*/ 151075 h 644055"/>
              <a:gd name="connsiteX5" fmla="*/ 63610 w 1144987"/>
              <a:gd name="connsiteY5" fmla="*/ 87464 h 644055"/>
              <a:gd name="connsiteX6" fmla="*/ 71561 w 1144987"/>
              <a:gd name="connsiteY6" fmla="*/ 55659 h 644055"/>
              <a:gd name="connsiteX7" fmla="*/ 79513 w 1144987"/>
              <a:gd name="connsiteY7" fmla="*/ 31805 h 644055"/>
              <a:gd name="connsiteX8" fmla="*/ 127221 w 1144987"/>
              <a:gd name="connsiteY8" fmla="*/ 15902 h 644055"/>
              <a:gd name="connsiteX9" fmla="*/ 198782 w 1144987"/>
              <a:gd name="connsiteY9" fmla="*/ 0 h 644055"/>
              <a:gd name="connsiteX10" fmla="*/ 294198 w 1144987"/>
              <a:gd name="connsiteY10" fmla="*/ 23854 h 644055"/>
              <a:gd name="connsiteX11" fmla="*/ 318052 w 1144987"/>
              <a:gd name="connsiteY11" fmla="*/ 39756 h 644055"/>
              <a:gd name="connsiteX12" fmla="*/ 389614 w 1144987"/>
              <a:gd name="connsiteY12" fmla="*/ 55659 h 644055"/>
              <a:gd name="connsiteX13" fmla="*/ 469127 w 1144987"/>
              <a:gd name="connsiteY13" fmla="*/ 79513 h 644055"/>
              <a:gd name="connsiteX14" fmla="*/ 548640 w 1144987"/>
              <a:gd name="connsiteY14" fmla="*/ 95415 h 644055"/>
              <a:gd name="connsiteX15" fmla="*/ 596347 w 1144987"/>
              <a:gd name="connsiteY15" fmla="*/ 111318 h 644055"/>
              <a:gd name="connsiteX16" fmla="*/ 659958 w 1144987"/>
              <a:gd name="connsiteY16" fmla="*/ 127221 h 644055"/>
              <a:gd name="connsiteX17" fmla="*/ 707666 w 1144987"/>
              <a:gd name="connsiteY17" fmla="*/ 143123 h 644055"/>
              <a:gd name="connsiteX18" fmla="*/ 779227 w 1144987"/>
              <a:gd name="connsiteY18" fmla="*/ 174929 h 644055"/>
              <a:gd name="connsiteX19" fmla="*/ 803081 w 1144987"/>
              <a:gd name="connsiteY19" fmla="*/ 182880 h 644055"/>
              <a:gd name="connsiteX20" fmla="*/ 914400 w 1144987"/>
              <a:gd name="connsiteY20" fmla="*/ 206734 h 644055"/>
              <a:gd name="connsiteX21" fmla="*/ 978010 w 1144987"/>
              <a:gd name="connsiteY21" fmla="*/ 214685 h 644055"/>
              <a:gd name="connsiteX22" fmla="*/ 1057523 w 1144987"/>
              <a:gd name="connsiteY22" fmla="*/ 238539 h 644055"/>
              <a:gd name="connsiteX23" fmla="*/ 1081377 w 1144987"/>
              <a:gd name="connsiteY23" fmla="*/ 246490 h 644055"/>
              <a:gd name="connsiteX24" fmla="*/ 1105231 w 1144987"/>
              <a:gd name="connsiteY24" fmla="*/ 254442 h 644055"/>
              <a:gd name="connsiteX25" fmla="*/ 1144987 w 1144987"/>
              <a:gd name="connsiteY25" fmla="*/ 254442 h 64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4987" h="644055">
                <a:moveTo>
                  <a:pt x="0" y="644055"/>
                </a:moveTo>
                <a:cubicBezTo>
                  <a:pt x="18940" y="549351"/>
                  <a:pt x="3137" y="638315"/>
                  <a:pt x="15902" y="453224"/>
                </a:cubicBezTo>
                <a:cubicBezTo>
                  <a:pt x="17735" y="426651"/>
                  <a:pt x="21956" y="400280"/>
                  <a:pt x="23854" y="373711"/>
                </a:cubicBezTo>
                <a:cubicBezTo>
                  <a:pt x="28508" y="308559"/>
                  <a:pt x="26749" y="239967"/>
                  <a:pt x="39756" y="174929"/>
                </a:cubicBezTo>
                <a:cubicBezTo>
                  <a:pt x="41400" y="166710"/>
                  <a:pt x="45502" y="159161"/>
                  <a:pt x="47707" y="151075"/>
                </a:cubicBezTo>
                <a:cubicBezTo>
                  <a:pt x="53458" y="129989"/>
                  <a:pt x="58309" y="108668"/>
                  <a:pt x="63610" y="87464"/>
                </a:cubicBezTo>
                <a:cubicBezTo>
                  <a:pt x="66260" y="76862"/>
                  <a:pt x="68105" y="66026"/>
                  <a:pt x="71561" y="55659"/>
                </a:cubicBezTo>
                <a:cubicBezTo>
                  <a:pt x="74212" y="47708"/>
                  <a:pt x="72693" y="36677"/>
                  <a:pt x="79513" y="31805"/>
                </a:cubicBezTo>
                <a:cubicBezTo>
                  <a:pt x="93154" y="22062"/>
                  <a:pt x="110784" y="19189"/>
                  <a:pt x="127221" y="15902"/>
                </a:cubicBezTo>
                <a:cubicBezTo>
                  <a:pt x="177693" y="5808"/>
                  <a:pt x="153866" y="11229"/>
                  <a:pt x="198782" y="0"/>
                </a:cubicBezTo>
                <a:cubicBezTo>
                  <a:pt x="222632" y="3975"/>
                  <a:pt x="273194" y="9852"/>
                  <a:pt x="294198" y="23854"/>
                </a:cubicBezTo>
                <a:cubicBezTo>
                  <a:pt x="302149" y="29155"/>
                  <a:pt x="309505" y="35482"/>
                  <a:pt x="318052" y="39756"/>
                </a:cubicBezTo>
                <a:cubicBezTo>
                  <a:pt x="337630" y="49545"/>
                  <a:pt x="371283" y="52604"/>
                  <a:pt x="389614" y="55659"/>
                </a:cubicBezTo>
                <a:cubicBezTo>
                  <a:pt x="425577" y="67647"/>
                  <a:pt x="435474" y="72302"/>
                  <a:pt x="469127" y="79513"/>
                </a:cubicBezTo>
                <a:cubicBezTo>
                  <a:pt x="495556" y="85176"/>
                  <a:pt x="522998" y="86867"/>
                  <a:pt x="548640" y="95415"/>
                </a:cubicBezTo>
                <a:lnTo>
                  <a:pt x="596347" y="111318"/>
                </a:lnTo>
                <a:cubicBezTo>
                  <a:pt x="668703" y="135437"/>
                  <a:pt x="554448" y="98446"/>
                  <a:pt x="659958" y="127221"/>
                </a:cubicBezTo>
                <a:cubicBezTo>
                  <a:pt x="676130" y="131632"/>
                  <a:pt x="707666" y="143123"/>
                  <a:pt x="707666" y="143123"/>
                </a:cubicBezTo>
                <a:cubicBezTo>
                  <a:pt x="745466" y="168324"/>
                  <a:pt x="722456" y="156005"/>
                  <a:pt x="779227" y="174929"/>
                </a:cubicBezTo>
                <a:cubicBezTo>
                  <a:pt x="787178" y="177579"/>
                  <a:pt x="794950" y="180847"/>
                  <a:pt x="803081" y="182880"/>
                </a:cubicBezTo>
                <a:cubicBezTo>
                  <a:pt x="861454" y="197472"/>
                  <a:pt x="860535" y="199039"/>
                  <a:pt x="914400" y="206734"/>
                </a:cubicBezTo>
                <a:cubicBezTo>
                  <a:pt x="935554" y="209756"/>
                  <a:pt x="956932" y="211172"/>
                  <a:pt x="978010" y="214685"/>
                </a:cubicBezTo>
                <a:cubicBezTo>
                  <a:pt x="1002047" y="218691"/>
                  <a:pt x="1036310" y="231468"/>
                  <a:pt x="1057523" y="238539"/>
                </a:cubicBezTo>
                <a:lnTo>
                  <a:pt x="1081377" y="246490"/>
                </a:lnTo>
                <a:cubicBezTo>
                  <a:pt x="1089328" y="249141"/>
                  <a:pt x="1096849" y="254442"/>
                  <a:pt x="1105231" y="254442"/>
                </a:cubicBezTo>
                <a:lnTo>
                  <a:pt x="1144987" y="254442"/>
                </a:lnTo>
              </a:path>
            </a:pathLst>
          </a:custGeom>
          <a:noFill/>
          <a:ln w="38100" cap="flat">
            <a:solidFill>
              <a:schemeClr val="bg1"/>
            </a:solidFill>
            <a:prstDash val="solid"/>
            <a:miter/>
            <a:tailEnd type="triangl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2D1EFE-7E70-49CF-99A4-FE47ABAB4901}"/>
              </a:ext>
            </a:extLst>
          </p:cNvPr>
          <p:cNvSpPr txBox="1"/>
          <p:nvPr/>
        </p:nvSpPr>
        <p:spPr>
          <a:xfrm>
            <a:off x="3446372" y="2278949"/>
            <a:ext cx="1533828" cy="369332"/>
          </a:xfrm>
          <a:prstGeom prst="rect">
            <a:avLst/>
          </a:prstGeom>
          <a:solidFill>
            <a:srgbClr val="CB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Earthen Berm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E38A0E-696C-4939-B2F3-6611E81D0080}"/>
              </a:ext>
            </a:extLst>
          </p:cNvPr>
          <p:cNvSpPr txBox="1"/>
          <p:nvPr/>
        </p:nvSpPr>
        <p:spPr>
          <a:xfrm>
            <a:off x="829395" y="1617352"/>
            <a:ext cx="177256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Flow Direction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9B79BD-AE1C-497D-95BA-39C319773DCC}"/>
              </a:ext>
            </a:extLst>
          </p:cNvPr>
          <p:cNvSpPr txBox="1"/>
          <p:nvPr/>
        </p:nvSpPr>
        <p:spPr>
          <a:xfrm>
            <a:off x="3801340" y="169975"/>
            <a:ext cx="167383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Runoff routed around berm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5F77CA-3D0F-41DD-B504-43A509ED892A}"/>
              </a:ext>
            </a:extLst>
          </p:cNvPr>
          <p:cNvSpPr txBox="1"/>
          <p:nvPr/>
        </p:nvSpPr>
        <p:spPr>
          <a:xfrm>
            <a:off x="274951" y="6681595"/>
            <a:ext cx="17726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Google Earth</a:t>
            </a:r>
          </a:p>
        </p:txBody>
      </p:sp>
    </p:spTree>
    <p:extLst>
      <p:ext uri="{BB962C8B-B14F-4D97-AF65-F5344CB8AC3E}">
        <p14:creationId xmlns:p14="http://schemas.microsoft.com/office/powerpoint/2010/main" val="199221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BA9B4B-C586-4B6B-8142-E49AC2D3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0E50A-AB9F-4122-B5E0-DE40C6E48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883192"/>
            <a:ext cx="10515599" cy="897116"/>
          </a:xfrm>
        </p:spPr>
        <p:txBody>
          <a:bodyPr/>
          <a:lstStyle/>
          <a:p>
            <a:r>
              <a:rPr lang="en-US" sz="2000" dirty="0"/>
              <a:t>Selected 5 sites for analysis - 4 upland sites and 1 floodplain site</a:t>
            </a:r>
          </a:p>
          <a:p>
            <a:r>
              <a:rPr lang="en-US" sz="2000" dirty="0"/>
              <a:t>Classified pixels using 2016 orthographic imagery (source: Pima County) within ArcGIS Pro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FCB07-6C49-4FD9-A60E-365443B88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680" y="2882266"/>
            <a:ext cx="2236309" cy="454353"/>
          </a:xfrm>
        </p:spPr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3CF09-BAFF-4590-A12C-E378DFF1DA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680" y="3515312"/>
            <a:ext cx="4303648" cy="2477264"/>
          </a:xfrm>
        </p:spPr>
        <p:txBody>
          <a:bodyPr>
            <a:normAutofit/>
          </a:bodyPr>
          <a:lstStyle/>
          <a:p>
            <a:r>
              <a:rPr lang="en-US" sz="1800" dirty="0"/>
              <a:t>Bare Soil, Grass, Shrub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Created training sets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Applied results to entire site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Performed accuracy check to assess user and system accuracy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9249DA-4230-416D-838C-A72D2E7CADA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529315" y="2882266"/>
            <a:ext cx="4740005" cy="454353"/>
          </a:xfrm>
        </p:spPr>
        <p:txBody>
          <a:bodyPr/>
          <a:lstStyle/>
          <a:p>
            <a:r>
              <a:rPr lang="en-US" dirty="0"/>
              <a:t>Quantification and Analysis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E879AA-B873-414B-BC94-C8FF285662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29315" y="3515312"/>
            <a:ext cx="4740005" cy="2603172"/>
          </a:xfrm>
        </p:spPr>
        <p:txBody>
          <a:bodyPr>
            <a:noAutofit/>
          </a:bodyPr>
          <a:lstStyle/>
          <a:p>
            <a:r>
              <a:rPr lang="en-US" sz="1800" dirty="0"/>
              <a:t>Delineated upslope and downslope polygons (6 in total, 3 per side of the structure)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Quantified proportion of each class upslope and downslope of the structures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Performed statistical analyses to compare upslope and downslope proportions of bare soil, grass, and shrubs - in progress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2B1B3-C6FB-4075-BF96-89BEEBC1E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79C7C1-F56A-4CBF-82FB-439CC27D1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326F18-F13E-439D-B12A-6ADCC3D5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Almost There…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25BB9-E1A2-46AF-8009-44919D632229}"/>
              </a:ext>
            </a:extLst>
          </p:cNvPr>
          <p:cNvSpPr txBox="1"/>
          <p:nvPr/>
        </p:nvSpPr>
        <p:spPr>
          <a:xfrm>
            <a:off x="838200" y="1992584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During statistical analysis, it was determined additional data was needed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FF1DCCF-FCE0-4745-9BAB-11F07A4C479B}"/>
              </a:ext>
            </a:extLst>
          </p:cNvPr>
          <p:cNvSpPr txBox="1">
            <a:spLocks/>
          </p:cNvSpPr>
          <p:nvPr/>
        </p:nvSpPr>
        <p:spPr>
          <a:xfrm>
            <a:off x="838200" y="2691630"/>
            <a:ext cx="9617765" cy="2025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To account for site specific characteristics that might affect vegetation patterns we added soils information to our dataset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>
                <a:solidFill>
                  <a:schemeClr val="bg1"/>
                </a:solidFill>
              </a:rPr>
              <a:t>We identified soil types associated with each structure using data collected by the Natural Resource Conservation Service (NRCS)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5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4F8C-2007-40CC-B27D-2444EF96F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0C158-CA28-4C5B-86BB-350FC0FDD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>
                <a:solidFill>
                  <a:schemeClr val="tx2"/>
                </a:solidFill>
              </a:rPr>
              <a:pPr/>
              <a:t>7</a:t>
            </a:fld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B9A58-38C8-41D7-ABF4-59B130C8F5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084" y="1619723"/>
            <a:ext cx="5320386" cy="1093442"/>
          </a:xfrm>
        </p:spPr>
        <p:txBody>
          <a:bodyPr>
            <a:normAutofit/>
          </a:bodyPr>
          <a:lstStyle/>
          <a:p>
            <a:r>
              <a:rPr lang="en-US" sz="2000" dirty="0"/>
              <a:t>We quantified the distributions of area covered by grass, shrubs, and bare soil for 189 structures in 5 sites within the Altar Valley</a:t>
            </a:r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6DEBE86-840D-4D20-9174-31033D72D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233609"/>
              </p:ext>
            </p:extLst>
          </p:nvPr>
        </p:nvGraphicFramePr>
        <p:xfrm>
          <a:off x="1818861" y="3024198"/>
          <a:ext cx="8554278" cy="29420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851426">
                  <a:extLst>
                    <a:ext uri="{9D8B030D-6E8A-4147-A177-3AD203B41FA5}">
                      <a16:colId xmlns:a16="http://schemas.microsoft.com/office/drawing/2014/main" val="728070786"/>
                    </a:ext>
                  </a:extLst>
                </a:gridCol>
                <a:gridCol w="2851426">
                  <a:extLst>
                    <a:ext uri="{9D8B030D-6E8A-4147-A177-3AD203B41FA5}">
                      <a16:colId xmlns:a16="http://schemas.microsoft.com/office/drawing/2014/main" val="57383243"/>
                    </a:ext>
                  </a:extLst>
                </a:gridCol>
                <a:gridCol w="2851426">
                  <a:extLst>
                    <a:ext uri="{9D8B030D-6E8A-4147-A177-3AD203B41FA5}">
                      <a16:colId xmlns:a16="http://schemas.microsoft.com/office/drawing/2014/main" val="3482311603"/>
                    </a:ext>
                  </a:extLst>
                </a:gridCol>
              </a:tblGrid>
              <a:tr h="73551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Upslope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Downslope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777655"/>
                  </a:ext>
                </a:extLst>
              </a:tr>
              <a:tr h="73551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Bare 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555393"/>
                  </a:ext>
                </a:extLst>
              </a:tr>
              <a:tr h="73551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743388"/>
                  </a:ext>
                </a:extLst>
              </a:tr>
              <a:tr h="73551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Shrub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00409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6F178C-A141-483B-96C4-EDF38F5CD4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Statistical analysis is still ongoing for areas farther away from the structures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Data below applies to areas adjacent to the structures</a:t>
            </a:r>
          </a:p>
        </p:txBody>
      </p:sp>
    </p:spTree>
    <p:extLst>
      <p:ext uri="{BB962C8B-B14F-4D97-AF65-F5344CB8AC3E}">
        <p14:creationId xmlns:p14="http://schemas.microsoft.com/office/powerpoint/2010/main" val="73618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AB60-18DC-42A8-A9B9-D8A45363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94242"/>
            <a:ext cx="5285914" cy="782638"/>
          </a:xfrm>
        </p:spPr>
        <p:txBody>
          <a:bodyPr>
            <a:normAutofit/>
          </a:bodyPr>
          <a:lstStyle/>
          <a:p>
            <a:r>
              <a:rPr lang="en-US" dirty="0"/>
              <a:t>Interpretations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96D5C-FC40-4847-A58F-79746548AC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D1A79-E591-4DAE-B6CB-4613A34B5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06165"/>
            <a:ext cx="5285914" cy="782638"/>
          </a:xfrm>
        </p:spPr>
        <p:txBody>
          <a:bodyPr>
            <a:noAutofit/>
          </a:bodyPr>
          <a:lstStyle/>
          <a:p>
            <a:r>
              <a:rPr lang="en-US" sz="2000" dirty="0"/>
              <a:t>Our data show that earthen berms affect vegetation patterns in their proximity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br>
              <a:rPr lang="en-US" sz="2000" dirty="0"/>
            </a:br>
            <a:endParaRPr lang="en-US" sz="2000" dirty="0"/>
          </a:p>
        </p:txBody>
      </p:sp>
      <p:pic>
        <p:nvPicPr>
          <p:cNvPr id="9" name="Picture 8" descr="A picture containing nature, outdoor, water, waterfall&#10;&#10;Description automatically generated">
            <a:extLst>
              <a:ext uri="{FF2B5EF4-FFF2-40B4-BE49-F238E27FC236}">
                <a16:creationId xmlns:a16="http://schemas.microsoft.com/office/drawing/2014/main" id="{AC192019-DD4D-4C13-B3EB-869DF177B86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51352" y="725142"/>
            <a:ext cx="6601968" cy="540771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507481E-CB7D-484D-9C81-8C90D46D56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2718088"/>
            <a:ext cx="5288963" cy="2588637"/>
          </a:xfrm>
        </p:spPr>
        <p:txBody>
          <a:bodyPr/>
          <a:lstStyle/>
          <a:p>
            <a:pPr marL="285750" indent="-285750"/>
            <a:r>
              <a:rPr lang="en-US" sz="1800" dirty="0"/>
              <a:t>The data show that there is a higher proportion of vegetation (grass and shrub) upslope, and a higher proportion of bare soil downslope of the structures</a:t>
            </a:r>
          </a:p>
          <a:p>
            <a:pPr marL="0" indent="0">
              <a:buNone/>
            </a:pPr>
            <a:endParaRPr lang="en-US" sz="1800" dirty="0"/>
          </a:p>
          <a:p>
            <a:pPr marL="285750" indent="-285750"/>
            <a:r>
              <a:rPr lang="en-US" sz="1800" dirty="0"/>
              <a:t>These results are important for managing arid landscapes where runoff and vegetation are affected by conservation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8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D98EA-1CD7-41BB-B732-2BC8AAC4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6203"/>
            <a:ext cx="10515600" cy="782638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A2D16E-067C-4761-BEDF-CD7F39A57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162E0-1357-47AC-AC5A-814031174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401396"/>
            <a:ext cx="10515600" cy="1763108"/>
          </a:xfrm>
        </p:spPr>
        <p:txBody>
          <a:bodyPr>
            <a:noAutofit/>
          </a:bodyPr>
          <a:lstStyle/>
          <a:p>
            <a:r>
              <a:rPr lang="en-US" sz="1800" dirty="0"/>
              <a:t>Dr. Mary Nichols</a:t>
            </a:r>
          </a:p>
          <a:p>
            <a:r>
              <a:rPr lang="en-US" sz="1800" dirty="0"/>
              <a:t>Michelle Cavanaugh</a:t>
            </a:r>
          </a:p>
          <a:p>
            <a:r>
              <a:rPr lang="en-US" sz="1800" dirty="0"/>
              <a:t>Dr. Chandra Holifield Collins</a:t>
            </a:r>
          </a:p>
          <a:p>
            <a:r>
              <a:rPr lang="en-US" sz="1800" dirty="0"/>
              <a:t>UA NASA Space Grant Program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740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6A71AF-4CF2-4B95-BFB6-5C2750025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1582</TotalTime>
  <Words>563</Words>
  <Application>Microsoft Office PowerPoint</Application>
  <PresentationFormat>Widescreen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Gill Sans MT</vt:lpstr>
      <vt:lpstr>Office Theme</vt:lpstr>
      <vt:lpstr>The Influence of Conservation Structures on Rangeland Vegetation Patterns</vt:lpstr>
      <vt:lpstr>Regional Shifts from Grass to Shrubs</vt:lpstr>
      <vt:lpstr>The Altar Valley </vt:lpstr>
      <vt:lpstr>Our Objective</vt:lpstr>
      <vt:lpstr>Methods </vt:lpstr>
      <vt:lpstr>Almost There…</vt:lpstr>
      <vt:lpstr>Preliminary Results</vt:lpstr>
      <vt:lpstr>Interpretations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Lauren Thompson</dc:creator>
  <cp:lastModifiedBy>Lauren Thompson</cp:lastModifiedBy>
  <cp:revision>120</cp:revision>
  <dcterms:created xsi:type="dcterms:W3CDTF">2021-03-24T01:08:19Z</dcterms:created>
  <dcterms:modified xsi:type="dcterms:W3CDTF">2021-04-02T22:19:27Z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